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handoutMasterIdLst>
    <p:handoutMasterId r:id="rId25"/>
  </p:handoutMasterIdLst>
  <p:sldIdLst>
    <p:sldId id="285" r:id="rId2"/>
    <p:sldId id="286" r:id="rId3"/>
    <p:sldId id="258" r:id="rId4"/>
    <p:sldId id="282" r:id="rId5"/>
    <p:sldId id="262" r:id="rId6"/>
    <p:sldId id="291" r:id="rId7"/>
    <p:sldId id="283" r:id="rId8"/>
    <p:sldId id="281" r:id="rId9"/>
    <p:sldId id="290" r:id="rId10"/>
    <p:sldId id="276" r:id="rId11"/>
    <p:sldId id="287" r:id="rId12"/>
    <p:sldId id="260" r:id="rId13"/>
    <p:sldId id="277" r:id="rId14"/>
    <p:sldId id="294" r:id="rId15"/>
    <p:sldId id="295" r:id="rId16"/>
    <p:sldId id="261" r:id="rId17"/>
    <p:sldId id="263" r:id="rId18"/>
    <p:sldId id="264" r:id="rId19"/>
    <p:sldId id="280" r:id="rId20"/>
    <p:sldId id="292" r:id="rId21"/>
    <p:sldId id="265" r:id="rId22"/>
    <p:sldId id="289" r:id="rId23"/>
    <p:sldId id="288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006B7-3E36-45B9-959E-FEC11D534F01}" type="datetimeFigureOut">
              <a:rPr lang="zh-TW" altLang="en-US" smtClean="0"/>
              <a:pPr/>
              <a:t>2018/5/21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FB407-85BB-49D4-8794-4CF7FCDB6C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92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2018/5/21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2018/5/21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2018/5/21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2018/5/21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59632" y="928670"/>
            <a:ext cx="71287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4400" dirty="0" smtClean="0">
              <a:latin typeface="華康粗圓體" pitchFamily="49" charset="-120"/>
              <a:ea typeface="華康粗圓體" pitchFamily="49" charset="-120"/>
            </a:endParaRPr>
          </a:p>
          <a:p>
            <a:pPr algn="ctr"/>
            <a:r>
              <a:rPr lang="zh-TW" altLang="en-US" sz="4000" b="1" dirty="0" smtClean="0">
                <a:latin typeface="華康粗圓體" pitchFamily="49" charset="-120"/>
                <a:ea typeface="華康粗圓體" pitchFamily="49" charset="-120"/>
              </a:rPr>
              <a:t>愛滋防治教育與毒品防治宣導</a:t>
            </a:r>
            <a:endParaRPr lang="en-US" altLang="zh-TW" sz="4000" b="1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32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32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3200" dirty="0" smtClean="0">
              <a:latin typeface="華康粗圓體" pitchFamily="49" charset="-120"/>
              <a:ea typeface="華康粗圓體" pitchFamily="49" charset="-120"/>
            </a:endParaRPr>
          </a:p>
          <a:p>
            <a:pPr algn="ctr"/>
            <a:endParaRPr lang="en-US" altLang="zh-TW" sz="3200" dirty="0" smtClean="0">
              <a:latin typeface="華康粗圓體" pitchFamily="49" charset="-120"/>
              <a:ea typeface="華康粗圓體" pitchFamily="49" charset="-120"/>
            </a:endParaRPr>
          </a:p>
          <a:p>
            <a:pPr algn="ctr"/>
            <a:endParaRPr lang="en-US" altLang="zh-TW" sz="2000" dirty="0" smtClean="0">
              <a:latin typeface="華康粗圓體" pitchFamily="49" charset="-120"/>
              <a:ea typeface="華康粗圓體" pitchFamily="49" charset="-120"/>
            </a:endParaRPr>
          </a:p>
          <a:p>
            <a:pPr algn="ctr"/>
            <a:r>
              <a:rPr lang="zh-TW" altLang="en-US" sz="3200" b="1" dirty="0" smtClean="0">
                <a:latin typeface="華康粗圓體" pitchFamily="49" charset="-120"/>
                <a:ea typeface="華康粗圓體" pitchFamily="49" charset="-120"/>
              </a:rPr>
              <a:t>財團法人台灣關愛基金會</a:t>
            </a:r>
            <a:endParaRPr lang="en-US" altLang="zh-TW" sz="3200" b="1" dirty="0" smtClean="0">
              <a:latin typeface="華康粗圓體" pitchFamily="49" charset="-120"/>
              <a:ea typeface="華康粗圓體" pitchFamily="49" charset="-120"/>
            </a:endParaRPr>
          </a:p>
          <a:p>
            <a:pPr algn="ctr"/>
            <a:endParaRPr lang="en-US" altLang="zh-TW" sz="3200" b="1" dirty="0" smtClean="0">
              <a:latin typeface="華康粗圓體" pitchFamily="49" charset="-120"/>
              <a:ea typeface="華康粗圓體" pitchFamily="49" charset="-120"/>
            </a:endParaRPr>
          </a:p>
          <a:p>
            <a:pPr algn="ctr"/>
            <a:r>
              <a:rPr lang="zh-TW" altLang="en-US" sz="3200" b="1" dirty="0" smtClean="0">
                <a:latin typeface="華康粗圓體" pitchFamily="49" charset="-120"/>
                <a:ea typeface="華康粗圓體" pitchFamily="49" charset="-120"/>
              </a:rPr>
              <a:t>主</a:t>
            </a:r>
            <a:r>
              <a:rPr lang="zh-TW" altLang="en-US" sz="3200" b="1" dirty="0">
                <a:latin typeface="華康粗圓體" pitchFamily="49" charset="-120"/>
                <a:ea typeface="華康粗圓體" pitchFamily="49" charset="-120"/>
              </a:rPr>
              <a:t>任</a:t>
            </a:r>
            <a:r>
              <a:rPr lang="zh-TW" altLang="en-US" sz="3200" b="1" dirty="0" smtClean="0">
                <a:latin typeface="華康粗圓體" pitchFamily="49" charset="-120"/>
                <a:ea typeface="華康粗圓體" pitchFamily="49" charset="-120"/>
              </a:rPr>
              <a:t>  馬世亭</a:t>
            </a:r>
            <a:endParaRPr lang="en-US" altLang="zh-TW" sz="3200" b="1" dirty="0" smtClean="0">
              <a:latin typeface="華康粗圓體" pitchFamily="49" charset="-120"/>
              <a:ea typeface="華康粗圓體" pitchFamily="49" charset="-120"/>
            </a:endParaRPr>
          </a:p>
          <a:p>
            <a:pPr algn="ctr"/>
            <a:r>
              <a:rPr lang="en-US" altLang="zh-TW" sz="2800" b="1" dirty="0" smtClean="0">
                <a:latin typeface="華康粗圓體" pitchFamily="49" charset="-120"/>
                <a:ea typeface="華康粗圓體" pitchFamily="49" charset="-120"/>
              </a:rPr>
              <a:t>2018.05.25</a:t>
            </a:r>
            <a:endParaRPr lang="zh-TW" altLang="en-US" sz="2800" b="1" dirty="0"/>
          </a:p>
        </p:txBody>
      </p:sp>
      <p:pic>
        <p:nvPicPr>
          <p:cNvPr id="6" name="圖片 5" descr="關愛之家-台灣愛-1471186_433331930122306_705010399_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71744"/>
            <a:ext cx="3786214" cy="192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764704"/>
            <a:ext cx="78488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愛滋病的病程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b="1" dirty="0" smtClean="0">
                <a:latin typeface="華康粗圓體" pitchFamily="49" charset="-120"/>
                <a:ea typeface="華康粗圓體" pitchFamily="49" charset="-120"/>
              </a:rPr>
              <a:t>空窗期</a:t>
            </a: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：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已感染病毒但是驗血還驗不出來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      →已經有傳染別人的危險！約為</a:t>
            </a: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三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個月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b="1" dirty="0" smtClean="0">
                <a:latin typeface="華康粗圓體" pitchFamily="49" charset="-120"/>
                <a:ea typeface="華康粗圓體" pitchFamily="49" charset="-120"/>
              </a:rPr>
              <a:t>潛伏期</a:t>
            </a: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：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已經診斷出來但尚未發病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      →慢慢侵蝕免疫系統。可長達數十年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b="1" dirty="0" smtClean="0">
                <a:latin typeface="華康粗圓體" pitchFamily="49" charset="-120"/>
                <a:ea typeface="華康粗圓體" pitchFamily="49" charset="-120"/>
              </a:rPr>
              <a:t>發病期</a:t>
            </a: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：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出現細菌或病毒感染或其他疾病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      →病毒已經嚴重侵犯免疫系統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      →死亡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zh-TW" altLang="en-US" sz="2800" dirty="0">
              <a:latin typeface="華康粗圓體" pitchFamily="49" charset="-120"/>
              <a:ea typeface="華康粗圓體" pitchFamily="49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14282" y="285729"/>
            <a:ext cx="892971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HIV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先生 動畫故事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6" descr="5453_100758519937287_100000094187983_22628_4681639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5cc8f2428b11b9b2ba3be3b5d2b7b74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071546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4" descr="5453_100708923275580_100000094187983_20953_2295393_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72198" y="1071546"/>
            <a:ext cx="2786082" cy="2571768"/>
          </a:xfrm>
          <a:prstGeom prst="rect">
            <a:avLst/>
          </a:prstGeom>
          <a:noFill/>
        </p:spPr>
      </p:pic>
      <p:pic>
        <p:nvPicPr>
          <p:cNvPr id="8" name="圖片 3" descr="5453_100708919942247_100000094187983_20952_822632_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5720" y="3786190"/>
            <a:ext cx="2500330" cy="2786058"/>
          </a:xfrm>
          <a:prstGeom prst="rect">
            <a:avLst/>
          </a:prstGeom>
          <a:noFill/>
        </p:spPr>
      </p:pic>
      <p:pic>
        <p:nvPicPr>
          <p:cNvPr id="9" name="圖片 3" descr="5453_100708926608913_100000094187983_20954_1157135_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786190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" descr="5453_100708933275579_100000094187983_20956_1934115_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786190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980728"/>
            <a:ext cx="835824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愛滋病毒二三事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1981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年 第一個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AIDS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病例在美國發現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1984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年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台灣出現第一個本土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AIDS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病例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1996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年 美國華裔科學家何大一博士發明雞尾酒療法，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       問世以來，愛滋病毒的複製已獲相當控制，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     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免疫功能提升，是目前治療愛滋病毒最有效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     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的方法。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2286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764704"/>
            <a:ext cx="727280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愛滋病已是一種慢性病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歐美國家與台灣已經把愛滋病界定為慢性病，如同糖尿病及高血壓一樣，雖然無法根治，亦仍未發明疫苗，但經由抗愛滋病毒合併療法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HAART(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俗稱雞尾酒療法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)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，可以有效控制愛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滋病毒。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(highly antiretroviral therapy)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en-US" altLang="zh-TW" dirty="0" smtClean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143380"/>
            <a:ext cx="507209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57224" y="428604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HAART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雞尾酒療法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能在最短的時間內把體內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HIV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病毒消滅到檢測不到的程度，使病毒的活動力降到最低，而無法在人體內從事病毒再複製。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但如果病患不按時服藥，或因藥物副作用過大難以承受，或服藥數量過多而擅自停藥或減藥的話，將會導致嚴重的後果，藥物無法發揮應有的最大功效，反而給病毒極佳的機會反抗藥物而產生具抗藥性的新病毒，此時藥物便無法發揮任何作用。</a:t>
            </a:r>
            <a:endParaRPr lang="zh-TW" altLang="en-US" sz="2800" dirty="0"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3" name="圖片 2" descr="http://www.photophoto.cn/m36/105/007/10500701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54" y="5072074"/>
            <a:ext cx="478634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548680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90-90-90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愛滋病防治策略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                               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聯合國愛滋病規劃署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UNAIDS 2014)</a:t>
            </a:r>
          </a:p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2020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年目標</a:t>
            </a:r>
            <a:endParaRPr lang="en-US" altLang="zh-TW" sz="32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90%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愛滋病病毒感染者得到確診，瞭解自己的健康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    狀況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90%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已確診的感染者，得到適切的治療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90%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已接受治療的感染者其病毒量能獲得抑制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1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764704"/>
            <a:ext cx="7272808" cy="42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飲食營養對愛滋病患的重要性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營養均衡對免疫系統正常的運作是重要的，免疫系統是人體對抗外來的侵害物質，例如病毒、細菌的最後一道防線。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當感染了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HIV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病毒，免疫細胞便開始遭到破壞。吃得營養，能幫助免疫系統作戰，讓身體接受藥物治療時，補充體能。</a:t>
            </a:r>
            <a:endParaRPr lang="en-US" altLang="zh-TW" sz="2400" dirty="0" smtClean="0"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3" name="圖片 2" descr="http://www.kofei.com/kofeipic/allimg/2009-06/1022253609-0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72074"/>
            <a:ext cx="535785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980728"/>
            <a:ext cx="7200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愛滋病患飲食原則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1.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避免吃未完全煮熟的食物，例如：未全熟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的牛排，生魚片，生菜沙拉，生蛋，生奶，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生蠔，香菜，沙茶醬內之生蛋黃。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2.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多吃蛋白質食物，加強攝取能量。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3.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盡量吃剝皮的水果，例如橘子，木瓜，哈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蜜瓜，西瓜。倘已經削皮的水果，則盡早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吃，避免久放滋生細菌。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3" name="圖片 2" descr="http://www.kofei.com/kofeipic/allimg/2009-06/1022253609-0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04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5720" y="500042"/>
            <a:ext cx="857256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粗圓體" pitchFamily="49" charset="-120"/>
                <a:ea typeface="華康粗圓體" pitchFamily="49" charset="-120"/>
              </a:rPr>
              <a:t>   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進餐前應注意些什麼？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       ◎進食前要先用肥皂、清水洗手，這樣就不會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       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經由手中細菌造成感染。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       ◎吃蔬菜水果前，需清洗乾淨或煮熟。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       ◎摸過生魚，小雞或生肉之後，需確實以肥皂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       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洗淨雙手，才不會感染細菌。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3" name="圖片 2" descr="http://shop.febico.com.tw/News/upload/20130618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60"/>
            <a:ext cx="342902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93670" y="620688"/>
            <a:ext cx="83582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注意個人衛生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◎飯前、飯後用肥皂洗手，並每天洗澡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◎刷牙後可用漱口水，減少口腔念珠菌感染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機會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◎避免共用牙刷或刮鬍刀，或改用電動刮鬍刀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◎可能沾染血液或嚴重腹瀉時，使用稀釋過的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漂白水清潔馬桶等衛浴設備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◎維持皮膚黏膜的完整，可減少伺機性感染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4" name="圖片 3" descr="「刮鬍刀」的圖片搜尋結果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85728"/>
            <a:ext cx="1993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14348" y="714356"/>
            <a:ext cx="78581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                     何謂愛滋病毒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HIV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病毒，專門針對人體免疫細胞進行侵犯攻擊，病毒會影響免疫功能的正常運作。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在人體內，無症狀期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(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潛伏期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)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可持續達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1-10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年。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pPr algn="ctr"/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pPr algn="ctr"/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pPr algn="ctr"/>
            <a:r>
              <a:rPr lang="en-US" altLang="zh-TW" sz="2800" b="1" dirty="0" smtClean="0">
                <a:latin typeface="華康粗圓體" pitchFamily="49" charset="-120"/>
                <a:ea typeface="華康粗圓體" pitchFamily="49" charset="-120"/>
              </a:rPr>
              <a:t>Human Immunodeficiency Virus(HIV)</a:t>
            </a:r>
          </a:p>
          <a:p>
            <a:pPr algn="ctr"/>
            <a:r>
              <a:rPr lang="zh-TW" altLang="en-US" sz="2800" b="1" dirty="0" smtClean="0">
                <a:latin typeface="華康粗圓體" pitchFamily="49" charset="-120"/>
                <a:ea typeface="華康粗圓體" pitchFamily="49" charset="-120"/>
              </a:rPr>
              <a:t>人類免疫缺乏病毒</a:t>
            </a:r>
          </a:p>
          <a:p>
            <a:endParaRPr lang="zh-TW" altLang="en-US" sz="2800" dirty="0"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3" name="圖片 2" descr="C:\Users\k\Google 雲端硬碟\08-宣導教材\素材\9663495_110404500121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2286016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85786" y="642918"/>
            <a:ext cx="7715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注意環境空間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36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◎盡量遠離病原菌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◎擁擠、空氣不好地方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-KTV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，電影院，公車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◎衛生環境差的地區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-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近期傳染病熱區，水災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◎傳染病流行時，例如流行性感冒，減少與外人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接觸機會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◎進出醫院戴口罩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3" name="圖片 2" descr="「口罩」的圖片搜尋結果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8604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4282" y="428604"/>
            <a:ext cx="8715436" cy="607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 descr="C:\Users\k\Google 雲端硬碟\馬世亭\校園宣導\不可能的傳染途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42910" y="785794"/>
            <a:ext cx="79296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韓國電影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《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謝謝你的愛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》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 descr="C:\Users\k\Desktop\IMAG3323.jpg"/>
          <p:cNvPicPr/>
          <p:nvPr/>
        </p:nvPicPr>
        <p:blipFill>
          <a:blip r:embed="rId2" cstate="print"/>
          <a:srcRect l="7361" t="6061" r="5437" b="5556"/>
          <a:stretch>
            <a:fillRect/>
          </a:stretch>
        </p:blipFill>
        <p:spPr bwMode="auto">
          <a:xfrm>
            <a:off x="1142976" y="2000240"/>
            <a:ext cx="68580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14348" y="642918"/>
            <a:ext cx="76438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sz="5400" dirty="0" smtClean="0">
              <a:latin typeface="華康粗圓體" pitchFamily="49" charset="-120"/>
              <a:ea typeface="華康粗圓體" pitchFamily="49" charset="-120"/>
            </a:endParaRPr>
          </a:p>
          <a:p>
            <a:pPr algn="ctr"/>
            <a:r>
              <a:rPr lang="zh-TW" altLang="en-US" sz="5400" dirty="0" smtClean="0">
                <a:latin typeface="華康粗圓體" pitchFamily="49" charset="-120"/>
                <a:ea typeface="華康粗圓體" pitchFamily="49" charset="-120"/>
              </a:rPr>
              <a:t>謝謝聆聽</a:t>
            </a:r>
            <a:endParaRPr lang="en-US" altLang="zh-TW" sz="54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3" name="圖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100388"/>
            <a:ext cx="511175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00100" y="714356"/>
            <a:ext cx="76438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愛滋病毒生存的環境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3200" dirty="0" smtClean="0">
                <a:latin typeface="華康粗圓體" pitchFamily="49" charset="-120"/>
                <a:ea typeface="華康粗圓體" pitchFamily="49" charset="-120"/>
              </a:rPr>
              <a:t>  </a:t>
            </a:r>
            <a:endParaRPr lang="en-US" altLang="zh-TW" sz="32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   1.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血液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    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2.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精液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(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男性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)</a:t>
            </a: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    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3.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陰道分泌物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(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女性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)</a:t>
            </a: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    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4.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母乳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(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生產女性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)</a:t>
            </a:r>
          </a:p>
          <a:p>
            <a:endParaRPr lang="en-US" altLang="zh-TW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357430"/>
            <a:ext cx="328614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28662" y="642918"/>
            <a:ext cx="80010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愛滋病毒的傳染途徑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1.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血液：吸毒者共用針頭，針具，稀釋液。倘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      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其中之一為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HIV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感染者，則極有可能傳染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      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。口腔黏膜傷口，牙齦流血。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2.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精液：不安全性行為，例如未全程使用保險套。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3.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陰道分泌物：不安全性行為，懷孕胎兒經過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               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產道自然生產。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4.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母乳：女性感染者之產後哺餵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400" b="1" dirty="0" smtClean="0">
              <a:latin typeface="華康中黑體" pitchFamily="49" charset="-120"/>
              <a:ea typeface="華康中黑體" pitchFamily="49" charset="-120"/>
              <a:cs typeface="華康中黑體" pitchFamily="49" charset="-120"/>
            </a:endParaRPr>
          </a:p>
          <a:p>
            <a:r>
              <a:rPr lang="zh-TW" altLang="en-US" sz="2400" b="1" dirty="0" smtClean="0">
                <a:latin typeface="華康中黑體" pitchFamily="49" charset="-120"/>
                <a:ea typeface="華康中黑體" pitchFamily="49" charset="-120"/>
                <a:cs typeface="華康中黑體" pitchFamily="49" charset="-120"/>
              </a:rPr>
              <a:t>皮膚可有效阻隔</a:t>
            </a:r>
            <a:r>
              <a:rPr lang="en-US" altLang="zh-TW" sz="2400" b="1" dirty="0" smtClean="0">
                <a:latin typeface="華康中黑體" pitchFamily="49" charset="-120"/>
                <a:ea typeface="華康中黑體" pitchFamily="49" charset="-120"/>
                <a:cs typeface="華康中黑體" pitchFamily="49" charset="-120"/>
              </a:rPr>
              <a:t>HIV</a:t>
            </a:r>
            <a:r>
              <a:rPr lang="zh-TW" altLang="en-US" sz="2400" b="1" dirty="0" smtClean="0">
                <a:latin typeface="華康中黑體" pitchFamily="49" charset="-120"/>
                <a:ea typeface="華康中黑體" pitchFamily="49" charset="-120"/>
                <a:cs typeface="華康中黑體" pitchFamily="49" charset="-120"/>
              </a:rPr>
              <a:t>病毒，但若有傷口且接觸上述體液，</a:t>
            </a:r>
            <a:endParaRPr lang="en-US" altLang="zh-TW" sz="2400" b="1" dirty="0" smtClean="0">
              <a:latin typeface="華康中黑體" pitchFamily="49" charset="-120"/>
              <a:ea typeface="華康中黑體" pitchFamily="49" charset="-120"/>
              <a:cs typeface="華康中黑體" pitchFamily="49" charset="-120"/>
            </a:endParaRPr>
          </a:p>
          <a:p>
            <a:r>
              <a:rPr lang="zh-TW" altLang="en-US" sz="2400" b="1" dirty="0" smtClean="0">
                <a:latin typeface="華康中黑體" pitchFamily="49" charset="-120"/>
                <a:ea typeface="華康中黑體" pitchFamily="49" charset="-120"/>
                <a:cs typeface="華康中黑體" pitchFamily="49" charset="-120"/>
              </a:rPr>
              <a:t>將會導致病毒經由傷口進入血管。</a:t>
            </a:r>
            <a:endParaRPr lang="en-US" altLang="zh-TW" sz="2400" b="1" dirty="0" smtClean="0">
              <a:latin typeface="華康中黑體" pitchFamily="49" charset="-120"/>
              <a:ea typeface="華康中黑體" pitchFamily="49" charset="-120"/>
              <a:cs typeface="華康中黑體" pitchFamily="49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0"/>
            <a:ext cx="23973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692697"/>
            <a:ext cx="70567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愛滋病毒 與 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AIDS</a:t>
            </a: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CD4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淋巴球數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(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免疫功能的球數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)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在病毒長期破壞下可能會逐漸減少，最後免疫系統會蠶食殆盡，當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CD4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數量少於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200 cells/mm3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時，通常進入發病期，開始出現伺機性感染，才稱為愛滋病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AIDS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pPr algn="ctr"/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Acquired Immunodeficiency Syndrome</a:t>
            </a:r>
          </a:p>
          <a:p>
            <a:pPr algn="ctr"/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後天免疫缺乏症候群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1FPC\My Documents\Google 雲端硬碟\馬世亭\隨身碟\校園宣導\漫畫版-HIV與AIDS不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57224" y="642918"/>
            <a:ext cx="74295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華康粗圓體" pitchFamily="49" charset="-120"/>
                <a:ea typeface="華康粗圓體" pitchFamily="49" charset="-120"/>
              </a:rPr>
              <a:t>CD4</a:t>
            </a:r>
            <a:r>
              <a:rPr lang="zh-TW" altLang="en-US" sz="2800" b="1" dirty="0" smtClean="0">
                <a:latin typeface="華康粗圓體" pitchFamily="49" charset="-120"/>
                <a:ea typeface="華康粗圓體" pitchFamily="49" charset="-120"/>
              </a:rPr>
              <a:t>淋巴球數即為免疫功能的指數，一般人的</a:t>
            </a:r>
            <a:r>
              <a:rPr lang="en-US" altLang="zh-TW" sz="2800" b="1" dirty="0" smtClean="0">
                <a:latin typeface="華康粗圓體" pitchFamily="49" charset="-120"/>
                <a:ea typeface="華康粗圓體" pitchFamily="49" charset="-120"/>
              </a:rPr>
              <a:t>CD4</a:t>
            </a:r>
            <a:r>
              <a:rPr lang="zh-TW" altLang="en-US" sz="2800" b="1" dirty="0" smtClean="0">
                <a:latin typeface="華康粗圓體" pitchFamily="49" charset="-120"/>
                <a:ea typeface="華康粗圓體" pitchFamily="49" charset="-120"/>
              </a:rPr>
              <a:t>約在</a:t>
            </a:r>
            <a:r>
              <a:rPr lang="en-US" altLang="zh-TW" sz="2800" b="1" dirty="0" smtClean="0">
                <a:latin typeface="華康粗圓體" pitchFamily="49" charset="-120"/>
                <a:ea typeface="華康粗圓體" pitchFamily="49" charset="-120"/>
              </a:rPr>
              <a:t>800-1200 cells/mm3</a:t>
            </a:r>
            <a:r>
              <a:rPr lang="zh-TW" altLang="en-US" sz="2800" b="1" dirty="0" smtClean="0">
                <a:latin typeface="華康粗圓體" pitchFamily="49" charset="-120"/>
                <a:ea typeface="華康粗圓體" pitchFamily="49" charset="-120"/>
              </a:rPr>
              <a:t>，倘</a:t>
            </a:r>
            <a:r>
              <a:rPr lang="en-US" altLang="zh-TW" sz="2800" b="1" dirty="0" smtClean="0">
                <a:latin typeface="華康粗圓體" pitchFamily="49" charset="-120"/>
                <a:ea typeface="華康粗圓體" pitchFamily="49" charset="-120"/>
              </a:rPr>
              <a:t>CD4</a:t>
            </a:r>
            <a:r>
              <a:rPr lang="zh-TW" altLang="en-US" sz="2800" b="1" dirty="0" smtClean="0">
                <a:latin typeface="華康粗圓體" pitchFamily="49" charset="-120"/>
                <a:ea typeface="華康粗圓體" pitchFamily="49" charset="-120"/>
              </a:rPr>
              <a:t>低於</a:t>
            </a:r>
            <a:r>
              <a:rPr lang="en-US" altLang="zh-TW" sz="2800" b="1" dirty="0" smtClean="0">
                <a:latin typeface="華康粗圓體" pitchFamily="49" charset="-120"/>
                <a:ea typeface="華康粗圓體" pitchFamily="49" charset="-120"/>
              </a:rPr>
              <a:t>200 cells/mm3</a:t>
            </a:r>
            <a:r>
              <a:rPr lang="zh-TW" altLang="en-US" sz="2800" b="1" dirty="0" smtClean="0">
                <a:latin typeface="華康粗圓體" pitchFamily="49" charset="-120"/>
                <a:ea typeface="華康粗圓體" pitchFamily="49" charset="-120"/>
              </a:rPr>
              <a:t>，伺機性感染及發病的機會就比較高。</a:t>
            </a:r>
            <a:endParaRPr lang="en-US" altLang="zh-TW" sz="2800" b="1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伺機性感染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〉〉〉〉〉〉</a:t>
            </a: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400" dirty="0" smtClean="0">
                <a:latin typeface="華康粗圓體" pitchFamily="49" charset="-120"/>
                <a:ea typeface="華康粗圓體" pitchFamily="49" charset="-120"/>
              </a:rPr>
              <a:t>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卡波西氏肉瘤    白色念珠菌症      肺囊蟲肺炎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pPr algn="ctr"/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pPr algn="ctr"/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pPr algn="ctr"/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3" name="圖片 2" descr="「卡波西氏肉瘤」的圖片搜尋結果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920615"/>
            <a:ext cx="2351405" cy="193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「白色念珠球菌」的圖片搜尋結果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929198"/>
            <a:ext cx="25908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「肺囊蟲肺炎」的圖片搜尋結果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929198"/>
            <a:ext cx="264541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71538" y="714356"/>
            <a:ext cx="75608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HIV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病毒量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目前的儀器檢測血液中愛滋病毒的數量其最低值是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40 copies/ml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，任何血液樣本，若低於此門檻表示病毒量低於測量的限度，亦說測不到，但並不表示血液中沒有病毒，而是數量太低，儀器無法測出。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但精液等仍然有病毒，還是有可能經由非安全性行為或共用針具，將病毒傳染給他人。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HIV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病毒量與</a:t>
            </a:r>
            <a:r>
              <a:rPr lang="en-US" altLang="zh-TW" sz="2800" dirty="0" smtClean="0">
                <a:latin typeface="華康粗圓體" pitchFamily="49" charset="-120"/>
                <a:ea typeface="華康粗圓體" pitchFamily="49" charset="-120"/>
              </a:rPr>
              <a:t>CD4</a:t>
            </a:r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淋巴球數，是瞭解與評估身體狀況的重要指標。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4282" y="642918"/>
            <a:ext cx="89297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    HIV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病毒感染人體步驟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endParaRPr kumimoji="1" lang="en-US" altLang="zh-TW" sz="2600" b="1" kern="0" dirty="0" smtClean="0">
              <a:solidFill>
                <a:srgbClr val="000000"/>
              </a:solidFill>
              <a:latin typeface="華康粗圓體" pitchFamily="49" charset="-120"/>
              <a:ea typeface="華康粗圓體" pitchFamily="49" charset="-120"/>
              <a:cs typeface="Arial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1" lang="en-US" altLang="zh-TW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Step 1: HIV</a:t>
            </a:r>
            <a:r>
              <a:rPr kumimoji="1" lang="zh-TW" altLang="en-US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病毒進入人體後，專門攻擊免疫系統</a:t>
            </a:r>
            <a:endParaRPr kumimoji="1" lang="en-US" altLang="zh-TW" sz="2600" b="1" kern="0" dirty="0" smtClean="0">
              <a:solidFill>
                <a:srgbClr val="000000"/>
              </a:solidFill>
              <a:latin typeface="華康粗圓體" pitchFamily="49" charset="-120"/>
              <a:ea typeface="華康粗圓體" pitchFamily="49" charset="-120"/>
              <a:cs typeface="Arial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endParaRPr kumimoji="1" lang="en-US" altLang="zh-TW" sz="2600" b="1" kern="0" dirty="0" smtClean="0">
              <a:solidFill>
                <a:srgbClr val="000000"/>
              </a:solidFill>
              <a:latin typeface="華康粗圓體" pitchFamily="49" charset="-120"/>
              <a:ea typeface="華康粗圓體" pitchFamily="49" charset="-120"/>
              <a:cs typeface="Arial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1" lang="en-US" altLang="zh-TW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Step 2: HIV</a:t>
            </a:r>
            <a:r>
              <a:rPr kumimoji="1" lang="zh-TW" altLang="en-US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侵入白血球內部，使其轉變成新的</a:t>
            </a:r>
            <a:r>
              <a:rPr kumimoji="1" lang="en-US" altLang="zh-TW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HIV</a:t>
            </a:r>
            <a:r>
              <a:rPr kumimoji="1" lang="zh-TW" altLang="en-US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病毒</a:t>
            </a:r>
            <a:endParaRPr kumimoji="1" lang="en-US" altLang="zh-TW" sz="2600" b="1" kern="0" dirty="0" smtClean="0">
              <a:solidFill>
                <a:srgbClr val="000000"/>
              </a:solidFill>
              <a:latin typeface="華康粗圓體" pitchFamily="49" charset="-120"/>
              <a:ea typeface="華康粗圓體" pitchFamily="49" charset="-120"/>
              <a:cs typeface="Arial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endParaRPr kumimoji="1" lang="en-US" altLang="zh-TW" sz="2600" b="1" kern="0" dirty="0" smtClean="0">
              <a:solidFill>
                <a:srgbClr val="000000"/>
              </a:solidFill>
              <a:latin typeface="華康粗圓體" pitchFamily="49" charset="-120"/>
              <a:ea typeface="華康粗圓體" pitchFamily="49" charset="-120"/>
              <a:cs typeface="Arial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1" lang="en-US" altLang="zh-TW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Step</a:t>
            </a:r>
            <a:r>
              <a:rPr kumimoji="1" lang="zh-TW" altLang="en-US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 </a:t>
            </a:r>
            <a:r>
              <a:rPr kumimoji="1" lang="en-US" altLang="zh-TW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3:</a:t>
            </a:r>
            <a:r>
              <a:rPr kumimoji="1" lang="zh-TW" altLang="en-US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 </a:t>
            </a:r>
            <a:r>
              <a:rPr kumimoji="1" lang="en-US" altLang="zh-TW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HIV</a:t>
            </a:r>
            <a:r>
              <a:rPr kumimoji="1" lang="zh-TW" altLang="en-US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病毒繼續攻擊侵入白血球，並繼續複製新的</a:t>
            </a:r>
            <a:endParaRPr kumimoji="1" lang="en-US" altLang="zh-TW" sz="2600" b="1" kern="0" dirty="0" smtClean="0">
              <a:solidFill>
                <a:srgbClr val="000000"/>
              </a:solidFill>
              <a:latin typeface="華康粗圓體" pitchFamily="49" charset="-120"/>
              <a:ea typeface="華康粗圓體" pitchFamily="49" charset="-120"/>
              <a:cs typeface="Arial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kumimoji="1" lang="zh-TW" altLang="en-US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  </a:t>
            </a:r>
            <a:r>
              <a:rPr kumimoji="1" lang="en-US" altLang="zh-TW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        HIV</a:t>
            </a:r>
            <a:r>
              <a:rPr kumimoji="1" lang="zh-TW" altLang="en-US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病毒</a:t>
            </a:r>
            <a:r>
              <a:rPr kumimoji="1" lang="en-US" altLang="zh-TW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 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endParaRPr kumimoji="1" lang="en-US" altLang="zh-TW" sz="2600" b="1" kern="0" dirty="0" smtClean="0">
              <a:solidFill>
                <a:srgbClr val="000000"/>
              </a:solidFill>
              <a:latin typeface="華康粗圓體" pitchFamily="49" charset="-120"/>
              <a:ea typeface="華康粗圓體" pitchFamily="49" charset="-120"/>
              <a:cs typeface="Arial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1" lang="en-US" altLang="zh-TW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Step 4: </a:t>
            </a:r>
            <a:r>
              <a:rPr kumimoji="1" lang="zh-TW" altLang="en-US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白血球數量減少，</a:t>
            </a:r>
            <a:r>
              <a:rPr kumimoji="1" lang="en-US" altLang="zh-TW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HIV</a:t>
            </a:r>
            <a:r>
              <a:rPr kumimoji="1" lang="zh-TW" altLang="en-US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病毒數量大幅增加，免疫</a:t>
            </a:r>
            <a:endParaRPr kumimoji="1" lang="en-US" altLang="zh-TW" sz="2600" b="1" kern="0" dirty="0" smtClean="0">
              <a:solidFill>
                <a:srgbClr val="000000"/>
              </a:solidFill>
              <a:latin typeface="華康粗圓體" pitchFamily="49" charset="-120"/>
              <a:ea typeface="華康粗圓體" pitchFamily="49" charset="-120"/>
              <a:cs typeface="Arial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kumimoji="1" lang="en-US" altLang="zh-TW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          </a:t>
            </a:r>
            <a:r>
              <a:rPr kumimoji="1" lang="zh-TW" altLang="en-US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系統逐漸衰弱，最後完全癱瘓，不能再抵禦疾病</a:t>
            </a:r>
            <a:endParaRPr kumimoji="1" lang="en-US" altLang="zh-TW" sz="2600" b="1" kern="0" dirty="0" smtClean="0">
              <a:solidFill>
                <a:srgbClr val="000000"/>
              </a:solidFill>
              <a:latin typeface="華康粗圓體" pitchFamily="49" charset="-120"/>
              <a:ea typeface="華康粗圓體" pitchFamily="49" charset="-120"/>
              <a:cs typeface="Arial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endParaRPr kumimoji="1" lang="en-US" altLang="zh-TW" sz="2600" b="1" kern="0" dirty="0" smtClean="0">
              <a:solidFill>
                <a:srgbClr val="000000"/>
              </a:solidFill>
              <a:latin typeface="華康粗圓體" pitchFamily="49" charset="-120"/>
              <a:ea typeface="華康粗圓體" pitchFamily="49" charset="-120"/>
              <a:cs typeface="Arial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1" lang="en-US" altLang="zh-TW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Step 5: </a:t>
            </a:r>
            <a:r>
              <a:rPr kumimoji="1" lang="zh-TW" altLang="en-US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大量外來病毒進入人體，造成許多疾病感染，此</a:t>
            </a:r>
            <a:endParaRPr kumimoji="1" lang="en-US" altLang="zh-TW" sz="2600" b="1" kern="0" dirty="0" smtClean="0">
              <a:solidFill>
                <a:srgbClr val="000000"/>
              </a:solidFill>
              <a:latin typeface="華康粗圓體" pitchFamily="49" charset="-120"/>
              <a:ea typeface="華康粗圓體" pitchFamily="49" charset="-120"/>
              <a:cs typeface="Arial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kumimoji="1" lang="zh-TW" altLang="en-US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          現象稱為</a:t>
            </a:r>
            <a:r>
              <a:rPr kumimoji="1" lang="en-US" altLang="zh-TW" sz="2600" b="1" kern="0" dirty="0" smtClean="0">
                <a:solidFill>
                  <a:srgbClr val="000000"/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AIDS</a:t>
            </a:r>
          </a:p>
          <a:p>
            <a:endParaRPr lang="zh-TW" altLang="en-US" sz="2600" dirty="0">
              <a:latin typeface="華康粗圓體" pitchFamily="49" charset="-120"/>
              <a:ea typeface="華康粗圓體" pitchFamily="49" charset="-12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3683</TotalTime>
  <Words>1245</Words>
  <Application>Microsoft Office PowerPoint</Application>
  <PresentationFormat>如螢幕大小 (4:3)</PresentationFormat>
  <Paragraphs>256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4" baseType="lpstr">
      <vt:lpstr>Tunga</vt:lpstr>
      <vt:lpstr>華康中黑體</vt:lpstr>
      <vt:lpstr>華康粗圓體</vt:lpstr>
      <vt:lpstr>微軟正黑體</vt:lpstr>
      <vt:lpstr>新細明體</vt:lpstr>
      <vt:lpstr>Arial</vt:lpstr>
      <vt:lpstr>Calibri</vt:lpstr>
      <vt:lpstr>Franklin Gothic Book</vt:lpstr>
      <vt:lpstr>Franklin Gothic Medium</vt:lpstr>
      <vt:lpstr>Wingdings</vt:lpstr>
      <vt:lpstr>角度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瞭解愛滋病傳染途徑 與照顧方法</dc:title>
  <dc:creator>k</dc:creator>
  <cp:lastModifiedBy>Windows 使用者</cp:lastModifiedBy>
  <cp:revision>238</cp:revision>
  <dcterms:created xsi:type="dcterms:W3CDTF">2015-07-10T07:45:03Z</dcterms:created>
  <dcterms:modified xsi:type="dcterms:W3CDTF">2018-05-21T00:04:01Z</dcterms:modified>
</cp:coreProperties>
</file>